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69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67" r:id="rId22"/>
    <p:sldId id="261" r:id="rId23"/>
    <p:sldId id="271" r:id="rId24"/>
    <p:sldId id="272" r:id="rId25"/>
    <p:sldId id="274" r:id="rId26"/>
    <p:sldId id="275" r:id="rId27"/>
    <p:sldId id="276" r:id="rId28"/>
    <p:sldId id="277" r:id="rId29"/>
    <p:sldId id="278" r:id="rId30"/>
    <p:sldId id="279" r:id="rId31"/>
    <p:sldId id="287" r:id="rId32"/>
    <p:sldId id="282" r:id="rId33"/>
    <p:sldId id="288" r:id="rId34"/>
    <p:sldId id="273" r:id="rId35"/>
    <p:sldId id="281" r:id="rId36"/>
    <p:sldId id="286" r:id="rId37"/>
    <p:sldId id="280" r:id="rId38"/>
    <p:sldId id="283" r:id="rId39"/>
    <p:sldId id="284" r:id="rId40"/>
    <p:sldId id="285" r:id="rId41"/>
    <p:sldId id="270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D5D"/>
    <a:srgbClr val="E8E8E8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54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1ppt.com/moban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.bin"/><Relationship Id="rId7" Type="http://schemas.openxmlformats.org/officeDocument/2006/relationships/package" Target="../embeddings/Microsoft_Word___2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__1.docx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3.bin"/><Relationship Id="rId7" Type="http://schemas.openxmlformats.org/officeDocument/2006/relationships/package" Target="../embeddings/Microsoft_Visio___4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__3.vsd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5.bin"/><Relationship Id="rId7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__5.vsdx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五边形 10"/>
          <p:cNvSpPr/>
          <p:nvPr/>
        </p:nvSpPr>
        <p:spPr>
          <a:xfrm>
            <a:off x="179514" y="951571"/>
            <a:ext cx="5739565" cy="720080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D5D5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843559"/>
            <a:ext cx="5796136" cy="936104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D5D5D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825555"/>
            <a:ext cx="56166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软工第三阶段报告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——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面向对象分析设计</a:t>
            </a:r>
            <a:endParaRPr lang="en-US" altLang="zh-CN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571750"/>
            <a:ext cx="3346450" cy="194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45225" y="2990096"/>
            <a:ext cx="24482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“选呗”</a:t>
            </a:r>
            <a:endParaRPr lang="zh-CN" altLang="en-US" sz="6600" dirty="0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0" y="4092017"/>
            <a:ext cx="5951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组员：王钰翔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、田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堃、周昊宇、元棪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、彭广举、欧阳逸群、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刘雨轩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、陈可心、</a:t>
            </a:r>
          </a:p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			2015.05.22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314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1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顺序图-参与投票</a:t>
            </a:r>
          </a:p>
        </p:txBody>
      </p:sp>
      <p:sp>
        <p:nvSpPr>
          <p:cNvPr id="12292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229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4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2295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6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229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2298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2299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2300" name="Picture 12" descr="初始顺序图参与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492250"/>
            <a:ext cx="600233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90766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315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顺序图-关闭投票</a:t>
            </a:r>
          </a:p>
        </p:txBody>
      </p:sp>
      <p:sp>
        <p:nvSpPr>
          <p:cNvPr id="1331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331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18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3319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20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332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3322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3323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3324" name="Picture 12" descr="初始顺序图关闭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636713"/>
            <a:ext cx="6557963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54269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39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顺序图-关注投票</a:t>
            </a:r>
          </a:p>
        </p:txBody>
      </p:sp>
      <p:sp>
        <p:nvSpPr>
          <p:cNvPr id="1434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434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4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4343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44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434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4346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4347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4348" name="Picture 12" descr="初始顺序图关注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9225"/>
            <a:ext cx="4654550" cy="334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50617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3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顺序图-查询历史</a:t>
            </a:r>
          </a:p>
        </p:txBody>
      </p:sp>
      <p:sp>
        <p:nvSpPr>
          <p:cNvPr id="1536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536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36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536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36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36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5370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5371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5372" name="Picture 12" descr="初始顺序图查询历史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492250"/>
            <a:ext cx="36544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01680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顺序图-删除用户</a:t>
            </a:r>
          </a:p>
        </p:txBody>
      </p:sp>
      <p:sp>
        <p:nvSpPr>
          <p:cNvPr id="1638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638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0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6391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639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6394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6395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6396" name="Picture 12" descr="初始顺序图删除用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65275"/>
            <a:ext cx="6408737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08356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顺序图-删除投票</a:t>
            </a:r>
          </a:p>
        </p:txBody>
      </p:sp>
      <p:sp>
        <p:nvSpPr>
          <p:cNvPr id="17412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741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4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7415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6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741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7418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7419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7420" name="Picture 12" descr="初始顺序图删除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635125"/>
            <a:ext cx="64595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37281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5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顺序图-删除评论</a:t>
            </a:r>
          </a:p>
        </p:txBody>
      </p:sp>
      <p:sp>
        <p:nvSpPr>
          <p:cNvPr id="1843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843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438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8439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440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844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8442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8443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8444" name="Picture 12" descr="初始顺序图删除评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1635125"/>
            <a:ext cx="64674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20883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59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状态图-投票</a:t>
            </a:r>
          </a:p>
        </p:txBody>
      </p:sp>
      <p:sp>
        <p:nvSpPr>
          <p:cNvPr id="19460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9461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946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19463" name="Picture 7" descr="状态机图_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616075"/>
            <a:ext cx="57562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4" name="Group 8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19465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35"/>
              </a:avLst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</a:p>
          </p:txBody>
        </p:sp>
        <p:sp>
          <p:nvSpPr>
            <p:cNvPr id="19466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</a:p>
          </p:txBody>
        </p:sp>
        <p:sp>
          <p:nvSpPr>
            <p:cNvPr id="19467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</a:p>
          </p:txBody>
        </p:sp>
        <p:sp>
          <p:nvSpPr>
            <p:cNvPr id="19468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</a:p>
          </p:txBody>
        </p:sp>
        <p:sp>
          <p:nvSpPr>
            <p:cNvPr id="19469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628474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3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状态图-用户</a:t>
            </a:r>
          </a:p>
        </p:txBody>
      </p:sp>
      <p:sp>
        <p:nvSpPr>
          <p:cNvPr id="2048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0485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0486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20487" name="Picture 7" descr="状态机图_用户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616075"/>
            <a:ext cx="5756275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8" name="Group 8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20489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3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</a:p>
          </p:txBody>
        </p:sp>
        <p:sp>
          <p:nvSpPr>
            <p:cNvPr id="20490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</a:p>
          </p:txBody>
        </p:sp>
        <p:sp>
          <p:nvSpPr>
            <p:cNvPr id="20491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</a:p>
          </p:txBody>
        </p:sp>
        <p:sp>
          <p:nvSpPr>
            <p:cNvPr id="20492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</a:p>
          </p:txBody>
        </p:sp>
        <p:sp>
          <p:nvSpPr>
            <p:cNvPr id="20493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8598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7" name="TextBox 12"/>
          <p:cNvSpPr>
            <a:spLocks noChangeArrowheads="1"/>
          </p:cNvSpPr>
          <p:nvPr/>
        </p:nvSpPr>
        <p:spPr bwMode="auto">
          <a:xfrm>
            <a:off x="2282825" y="906463"/>
            <a:ext cx="423386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状态图-投票结果</a:t>
            </a:r>
          </a:p>
        </p:txBody>
      </p:sp>
      <p:sp>
        <p:nvSpPr>
          <p:cNvPr id="2150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150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1510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1511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151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21513" name="Picture 9" descr="状态机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1758950"/>
            <a:ext cx="57562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4" name="Group 10"/>
          <p:cNvGrpSpPr>
            <a:grpSpLocks/>
          </p:cNvGrpSpPr>
          <p:nvPr/>
        </p:nvGrpSpPr>
        <p:grpSpPr bwMode="auto">
          <a:xfrm>
            <a:off x="0" y="1060450"/>
            <a:ext cx="1908175" cy="3022600"/>
            <a:chOff x="0" y="0"/>
            <a:chExt cx="3004" cy="4761"/>
          </a:xfrm>
        </p:grpSpPr>
        <p:sp>
          <p:nvSpPr>
            <p:cNvPr id="21515" name="五边形 13"/>
            <p:cNvSpPr>
              <a:spLocks noChangeArrowheads="1"/>
            </p:cNvSpPr>
            <p:nvPr/>
          </p:nvSpPr>
          <p:spPr bwMode="auto">
            <a:xfrm>
              <a:off x="0" y="0"/>
              <a:ext cx="3005" cy="793"/>
            </a:xfrm>
            <a:prstGeom prst="homePlate">
              <a:avLst>
                <a:gd name="adj" fmla="val 94735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用况图</a:t>
              </a:r>
            </a:p>
          </p:txBody>
        </p:sp>
        <p:sp>
          <p:nvSpPr>
            <p:cNvPr id="21516" name="五边形 17"/>
            <p:cNvSpPr>
              <a:spLocks noChangeArrowheads="1"/>
            </p:cNvSpPr>
            <p:nvPr/>
          </p:nvSpPr>
          <p:spPr bwMode="auto">
            <a:xfrm>
              <a:off x="0" y="2975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5D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E8E8E8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状态图</a:t>
              </a:r>
            </a:p>
          </p:txBody>
        </p:sp>
        <p:sp>
          <p:nvSpPr>
            <p:cNvPr id="21517" name="五边形 15"/>
            <p:cNvSpPr>
              <a:spLocks noChangeArrowheads="1"/>
            </p:cNvSpPr>
            <p:nvPr/>
          </p:nvSpPr>
          <p:spPr bwMode="auto">
            <a:xfrm>
              <a:off x="0" y="989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</a:p>
          </p:txBody>
        </p:sp>
        <p:sp>
          <p:nvSpPr>
            <p:cNvPr id="21518" name="五边形 16"/>
            <p:cNvSpPr>
              <a:spLocks noChangeArrowheads="1"/>
            </p:cNvSpPr>
            <p:nvPr/>
          </p:nvSpPr>
          <p:spPr bwMode="auto">
            <a:xfrm>
              <a:off x="0" y="1982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顺序图</a:t>
              </a:r>
            </a:p>
          </p:txBody>
        </p:sp>
        <p:sp>
          <p:nvSpPr>
            <p:cNvPr id="21519" name="五边形 18"/>
            <p:cNvSpPr>
              <a:spLocks noChangeArrowheads="1"/>
            </p:cNvSpPr>
            <p:nvPr/>
          </p:nvSpPr>
          <p:spPr bwMode="auto">
            <a:xfrm>
              <a:off x="0" y="3967"/>
              <a:ext cx="3005" cy="795"/>
            </a:xfrm>
            <a:prstGeom prst="homePlate">
              <a:avLst>
                <a:gd name="adj" fmla="val 94497"/>
              </a:avLst>
            </a:prstGeom>
            <a:solidFill>
              <a:srgbClr val="E8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包图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55067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5D5D5D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面向对象分析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519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矩形 2"/>
          <p:cNvSpPr>
            <a:spLocks noChangeArrowheads="1"/>
          </p:cNvSpPr>
          <p:nvPr/>
        </p:nvSpPr>
        <p:spPr bwMode="auto">
          <a:xfrm>
            <a:off x="2778125" y="2401888"/>
            <a:ext cx="35877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49442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PPT</a:t>
            </a:r>
            <a:r>
              <a:rPr lang="zh-CN" altLang="en-US" sz="1600">
                <a:solidFill>
                  <a:srgbClr val="494429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模板下载：</a:t>
            </a:r>
            <a:r>
              <a:rPr lang="en-US" altLang="zh-CN" sz="1600">
                <a:solidFill>
                  <a:srgbClr val="49442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  <a:hlinkClick r:id="rId2"/>
              </a:rPr>
              <a:t>www.1ppt.com/moban/</a:t>
            </a:r>
            <a:r>
              <a:rPr lang="en-US" altLang="zh-CN" sz="1600">
                <a:solidFill>
                  <a:srgbClr val="49442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endParaRPr lang="zh-CN" altLang="en-US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2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sp>
        <p:nvSpPr>
          <p:cNvPr id="22533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2534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2535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22536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22537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22538" name="Picture 10" descr="包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635125"/>
            <a:ext cx="3168650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包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0"/>
            <a:ext cx="549751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4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2254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2254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</p:spTree>
    <p:extLst>
      <p:ext uri="{BB962C8B-B14F-4D97-AF65-F5344CB8AC3E}">
        <p14:creationId xmlns:p14="http://schemas.microsoft.com/office/powerpoint/2010/main" val="4197468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5D5D5D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面向对象设计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387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人员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活动者：考虑到此产品适用于社会各行各业人群，用户职业构成多样，对计算机和移动设备熟悉度不同，产品界面要具有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启发性和容错性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，即能够启发和引导用户正确、有效地进行界面操作，并对用户的误操作有容忍能力或补救措施。另一方面，预计用户会以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岁以下的年轻人为主，并包括部分中年人群，所以产品界面风格要有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艺术性和趣味性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，简单美观，方便操作。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需求分析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17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Use case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中提取人机交互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需求分析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11" name="内容占位符 5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 b="11283"/>
          <a:stretch/>
        </p:blipFill>
        <p:spPr>
          <a:xfrm>
            <a:off x="2455823" y="2045171"/>
            <a:ext cx="6076617" cy="28308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96776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55022" y="178066"/>
            <a:ext cx="6847766" cy="4803998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27704" y="809508"/>
            <a:ext cx="6675083" cy="4046270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2"/>
          <p:cNvSpPr txBox="1"/>
          <p:nvPr/>
        </p:nvSpPr>
        <p:spPr>
          <a:xfrm>
            <a:off x="2283068" y="906857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239991" y="1491630"/>
            <a:ext cx="360040" cy="316835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932043" y="2823780"/>
            <a:ext cx="1008113" cy="46805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"/>
          <p:cNvSpPr txBox="1"/>
          <p:nvPr/>
        </p:nvSpPr>
        <p:spPr>
          <a:xfrm>
            <a:off x="5203988" y="2859782"/>
            <a:ext cx="5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5D5D5D"/>
                </a:solidFill>
              </a:rPr>
              <a:t>VS</a:t>
            </a:r>
            <a:endParaRPr lang="zh-CN" altLang="en-US" b="1" dirty="0">
              <a:solidFill>
                <a:srgbClr val="5D5D5D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39171"/>
              </p:ext>
            </p:extLst>
          </p:nvPr>
        </p:nvGraphicFramePr>
        <p:xfrm>
          <a:off x="2159166" y="979414"/>
          <a:ext cx="2965166" cy="3706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文档" r:id="rId4" imgW="5273046" imgH="6592738" progId="Word.Document.12">
                  <p:embed/>
                </p:oleObj>
              </mc:Choice>
              <mc:Fallback>
                <p:oleObj name="文档" r:id="rId4" imgW="5273046" imgH="65927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166" y="979414"/>
                        <a:ext cx="2965166" cy="370645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12"/>
          <p:cNvSpPr txBox="1"/>
          <p:nvPr/>
        </p:nvSpPr>
        <p:spPr>
          <a:xfrm>
            <a:off x="2195736" y="178066"/>
            <a:ext cx="2648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投票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277480"/>
              </p:ext>
            </p:extLst>
          </p:nvPr>
        </p:nvGraphicFramePr>
        <p:xfrm>
          <a:off x="5760131" y="933237"/>
          <a:ext cx="4013478" cy="3939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文档" r:id="rId7" imgW="5273046" imgH="4987822" progId="Word.Document.12">
                  <p:embed/>
                </p:oleObj>
              </mc:Choice>
              <mc:Fallback>
                <p:oleObj name="文档" r:id="rId7" imgW="5273046" imgH="49878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60131" y="933237"/>
                        <a:ext cx="4013478" cy="3939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16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窗口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Window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类作为基本类：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15424"/>
              </p:ext>
            </p:extLst>
          </p:nvPr>
        </p:nvGraphicFramePr>
        <p:xfrm>
          <a:off x="2771800" y="2184902"/>
          <a:ext cx="5039360" cy="25603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width: float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height: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高度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locateX: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位置横坐标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locateY: float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位置纵坐标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641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窗口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的部件为窗口对象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312995"/>
              </p:ext>
            </p:extLst>
          </p:nvPr>
        </p:nvGraphicFramePr>
        <p:xfrm>
          <a:off x="2915816" y="2030737"/>
          <a:ext cx="5039360" cy="234696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Component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width: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宽度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height: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高度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locateX: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位置横坐标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locateY: float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位置纵坐标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color: int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颜色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compoID: int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部件</a:t>
                      </a: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click()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点击操作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slide()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滑动操作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7716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关联图：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/>
          <a:stretch/>
        </p:blipFill>
        <p:spPr>
          <a:xfrm>
            <a:off x="2465385" y="2169453"/>
            <a:ext cx="5995049" cy="237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9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各界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面元素也继承自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23495"/>
              </p:ext>
            </p:extLst>
          </p:nvPr>
        </p:nvGraphicFramePr>
        <p:xfrm>
          <a:off x="2987824" y="2067694"/>
          <a:ext cx="5039360" cy="121920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TextArea(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fontSize: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文字大小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fontColor: int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文字颜色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30363"/>
              </p:ext>
            </p:extLst>
          </p:nvPr>
        </p:nvGraphicFramePr>
        <p:xfrm>
          <a:off x="2987824" y="3363838"/>
          <a:ext cx="5039360" cy="97536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Button(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picSource: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图片资源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按钮标识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87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各界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面元素也继承自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Component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69831"/>
              </p:ext>
            </p:extLst>
          </p:nvPr>
        </p:nvGraphicFramePr>
        <p:xfrm>
          <a:off x="2987824" y="2189959"/>
          <a:ext cx="5039360" cy="7315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Picture(</a:t>
                      </a: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</a:t>
                      </a: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source: string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图片资源</a:t>
                      </a:r>
                      <a:r>
                        <a:rPr lang="en-US" sz="16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04907"/>
              </p:ext>
            </p:extLst>
          </p:nvPr>
        </p:nvGraphicFramePr>
        <p:xfrm>
          <a:off x="2987824" y="3219822"/>
          <a:ext cx="5039360" cy="731520"/>
        </p:xfrm>
        <a:graphic>
          <a:graphicData uri="http://schemas.openxmlformats.org/drawingml/2006/table">
            <a:tbl>
              <a:tblPr firstRow="1" firstCol="1" bandRow="1">
                <a:tableStyleId>{91EBBBCC-DAD2-459C-BE2E-F6DE35CF9A28}</a:tableStyleId>
              </a:tblPr>
              <a:tblGrid>
                <a:gridCol w="2519680"/>
                <a:gridCol w="2519680"/>
              </a:tblGrid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InputField(</a:t>
                      </a: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输入框</a:t>
                      </a: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text: string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输入框提示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0368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512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512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512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512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512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5129" name="Picture 9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1549400"/>
            <a:ext cx="6286500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441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56880"/>
              </p:ext>
            </p:extLst>
          </p:nvPr>
        </p:nvGraphicFramePr>
        <p:xfrm>
          <a:off x="2627784" y="2067694"/>
          <a:ext cx="526732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Visio" r:id="rId4" imgW="8572512" imgH="2124107" progId="Visio.Drawing.15">
                  <p:embed/>
                </p:oleObj>
              </mc:Choice>
              <mc:Fallback>
                <p:oleObj name="Visio" r:id="rId4" imgW="8572512" imgH="212410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067694"/>
                        <a:ext cx="5267325" cy="1304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281762"/>
              </p:ext>
            </p:extLst>
          </p:nvPr>
        </p:nvGraphicFramePr>
        <p:xfrm>
          <a:off x="3203848" y="3492213"/>
          <a:ext cx="4248472" cy="1676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Visio" r:id="rId7" imgW="5238742" imgH="2066881" progId="Visio.Drawing.15">
                  <p:embed/>
                </p:oleObj>
              </mc:Choice>
              <mc:Fallback>
                <p:oleObj name="Visio" r:id="rId7" imgW="5238742" imgH="2066881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492213"/>
                        <a:ext cx="4248472" cy="16762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7815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49" b="16562"/>
          <a:stretch/>
        </p:blipFill>
        <p:spPr>
          <a:xfrm>
            <a:off x="3428938" y="2060717"/>
            <a:ext cx="3735350" cy="252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821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075641"/>
              </p:ext>
            </p:extLst>
          </p:nvPr>
        </p:nvGraphicFramePr>
        <p:xfrm>
          <a:off x="2627784" y="2092612"/>
          <a:ext cx="2056309" cy="134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4" imgW="2362253" imgH="1542940" progId="Visio.Drawing.15">
                  <p:embed/>
                </p:oleObj>
              </mc:Choice>
              <mc:Fallback>
                <p:oleObj name="Visio" r:id="rId4" imgW="2362253" imgH="154294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2092612"/>
                        <a:ext cx="2056309" cy="13432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396183"/>
              </p:ext>
            </p:extLst>
          </p:nvPr>
        </p:nvGraphicFramePr>
        <p:xfrm>
          <a:off x="2904660" y="2933213"/>
          <a:ext cx="5815927" cy="1546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Visio" r:id="rId7" imgW="7667670" imgH="2038268" progId="Visio.Drawing.15">
                  <p:embed/>
                </p:oleObj>
              </mc:Choice>
              <mc:Fallback>
                <p:oleObj name="Visio" r:id="rId7" imgW="7667670" imgH="203826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4660" y="2933213"/>
                        <a:ext cx="5815927" cy="1546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7629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这些部件与窗口对象类形成聚合关系：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人机界面</a:t>
            </a:r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设计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7006" y="1059583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7" t="40490"/>
          <a:stretch/>
        </p:blipFill>
        <p:spPr>
          <a:xfrm>
            <a:off x="2730902" y="2135347"/>
            <a:ext cx="5586903" cy="22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38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865475"/>
            <a:ext cx="5855983" cy="3785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684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80" y="699542"/>
            <a:ext cx="7455920" cy="4074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623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五边形 15"/>
          <p:cNvSpPr/>
          <p:nvPr/>
        </p:nvSpPr>
        <p:spPr>
          <a:xfrm>
            <a:off x="-371" y="941266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371" y="2319724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371" y="1617647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275606"/>
            <a:ext cx="6356290" cy="280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408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OOA-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概念模型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50" y="1397392"/>
            <a:ext cx="7791450" cy="350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75965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911211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OOD-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物理</a:t>
            </a:r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模型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86" y="1311610"/>
            <a:ext cx="5966770" cy="3861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862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65386" y="1563638"/>
            <a:ext cx="5995049" cy="2952328"/>
          </a:xfrm>
          <a:prstGeom prst="rect">
            <a:avLst/>
          </a:prstGeom>
          <a:solidFill>
            <a:srgbClr val="5D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主要描述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、表的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index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定义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、主键外键的建立和更改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检查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3" y="911211"/>
            <a:ext cx="619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将物理模型导出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至</a:t>
            </a:r>
            <a:r>
              <a:rPr lang="en-US" altLang="zh-CN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SQL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238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47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6148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49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6150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6151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6152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3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</a:p>
          </p:txBody>
        </p:sp>
        <p:pic>
          <p:nvPicPr>
            <p:cNvPr id="6154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5" name="五边形 15"/>
          <p:cNvSpPr>
            <a:spLocks noChangeArrowheads="1"/>
          </p:cNvSpPr>
          <p:nvPr/>
        </p:nvSpPr>
        <p:spPr bwMode="auto">
          <a:xfrm>
            <a:off x="-36513" y="1060450"/>
            <a:ext cx="1908176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615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615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615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</p:spTree>
    <p:extLst>
      <p:ext uri="{BB962C8B-B14F-4D97-AF65-F5344CB8AC3E}">
        <p14:creationId xmlns:p14="http://schemas.microsoft.com/office/powerpoint/2010/main" val="4278410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95736" y="843558"/>
            <a:ext cx="6552728" cy="3960440"/>
          </a:xfrm>
          <a:prstGeom prst="rect">
            <a:avLst/>
          </a:prstGeom>
          <a:solidFill>
            <a:srgbClr val="E8E8E8"/>
          </a:solidFill>
          <a:ln>
            <a:noFill/>
          </a:ln>
          <a:effectLst>
            <a:outerShdw blurRad="114300" dist="1016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67743" y="911211"/>
            <a:ext cx="619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将物理模型导出</a:t>
            </a:r>
            <a:r>
              <a:rPr lang="zh-CN" altLang="en-US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至</a:t>
            </a:r>
            <a:r>
              <a:rPr lang="en-US" altLang="zh-CN" sz="3200" dirty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SQL</a:t>
            </a:r>
            <a:endParaRPr lang="zh-CN" altLang="en-US" sz="3200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-371" y="168965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控制驱动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-5895" y="1059582"/>
            <a:ext cx="1907704" cy="504056"/>
          </a:xfrm>
          <a:prstGeom prst="homePlate">
            <a:avLst/>
          </a:prstGeom>
          <a:solidFill>
            <a:srgbClr val="E8E8E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5D5D5D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人机交互</a:t>
            </a:r>
            <a:endParaRPr lang="zh-CN" altLang="en-US" dirty="0">
              <a:solidFill>
                <a:srgbClr val="5D5D5D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-5895" y="2319722"/>
            <a:ext cx="1907704" cy="504056"/>
          </a:xfrm>
          <a:prstGeom prst="homePlate">
            <a:avLst/>
          </a:prstGeom>
          <a:solidFill>
            <a:srgbClr val="5D5D5D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8E8E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数据管理</a:t>
            </a:r>
            <a:endParaRPr lang="zh-CN" altLang="en-US" dirty="0">
              <a:solidFill>
                <a:srgbClr val="E8E8E8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27784" y="2067694"/>
            <a:ext cx="9144000" cy="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270293" y="2933212"/>
            <a:ext cx="93269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3" y="1480748"/>
            <a:ext cx="5591287" cy="17390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914" y="2159139"/>
            <a:ext cx="6305550" cy="231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201" y="1473626"/>
            <a:ext cx="60388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2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788028" y="3363841"/>
            <a:ext cx="4356351" cy="1152128"/>
            <a:chOff x="6084168" y="3780445"/>
            <a:chExt cx="3060207" cy="735521"/>
          </a:xfrm>
        </p:grpSpPr>
        <p:grpSp>
          <p:nvGrpSpPr>
            <p:cNvPr id="2" name="组合 1"/>
            <p:cNvGrpSpPr/>
            <p:nvPr/>
          </p:nvGrpSpPr>
          <p:grpSpPr>
            <a:xfrm>
              <a:off x="6084168" y="3780445"/>
              <a:ext cx="3060207" cy="735521"/>
              <a:chOff x="6084168" y="3780445"/>
              <a:chExt cx="3060207" cy="735521"/>
            </a:xfrm>
          </p:grpSpPr>
          <p:sp>
            <p:nvSpPr>
              <p:cNvPr id="3" name="五边形 2"/>
              <p:cNvSpPr/>
              <p:nvPr/>
            </p:nvSpPr>
            <p:spPr>
              <a:xfrm flipH="1">
                <a:off x="6660232" y="4155926"/>
                <a:ext cx="2484143" cy="360040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五边形 3"/>
              <p:cNvSpPr/>
              <p:nvPr/>
            </p:nvSpPr>
            <p:spPr>
              <a:xfrm flipH="1">
                <a:off x="7308304" y="3780445"/>
                <a:ext cx="1835696" cy="159457"/>
              </a:xfrm>
              <a:prstGeom prst="homePlate">
                <a:avLst/>
              </a:prstGeom>
              <a:solidFill>
                <a:srgbClr val="5D5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 flipH="1">
                <a:off x="6084168" y="3883334"/>
                <a:ext cx="3059832" cy="497024"/>
              </a:xfrm>
              <a:prstGeom prst="homePlate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6351377" y="3964833"/>
              <a:ext cx="1944216" cy="334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rgbClr val="5D5D5D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Thank  you</a:t>
              </a:r>
              <a:endParaRPr lang="zh-CN" altLang="en-US" sz="2800" b="1" dirty="0">
                <a:solidFill>
                  <a:srgbClr val="5D5D5D"/>
                </a:solidFill>
                <a:latin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430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3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7174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7176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77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/>
            </a:p>
          </p:txBody>
        </p:sp>
        <p:pic>
          <p:nvPicPr>
            <p:cNvPr id="7178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79" name="Picture 11" descr="初始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58"/>
          <a:stretch>
            <a:fillRect/>
          </a:stretch>
        </p:blipFill>
        <p:spPr bwMode="auto">
          <a:xfrm>
            <a:off x="-36513" y="338138"/>
            <a:ext cx="10271126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918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1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E8E8E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E8E8E8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3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819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2195513" y="842963"/>
            <a:ext cx="6551612" cy="3960812"/>
            <a:chOff x="0" y="0"/>
            <a:chExt cx="10318" cy="6236"/>
          </a:xfrm>
        </p:grpSpPr>
        <p:sp>
          <p:nvSpPr>
            <p:cNvPr id="8200" name="矩形 8"/>
            <p:cNvSpPr>
              <a:spLocks noChangeArrowheads="1"/>
            </p:cNvSpPr>
            <p:nvPr/>
          </p:nvSpPr>
          <p:spPr bwMode="auto">
            <a:xfrm>
              <a:off x="0" y="0"/>
              <a:ext cx="10319" cy="623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01" name="TextBox 12"/>
            <p:cNvSpPr>
              <a:spLocks noChangeArrowheads="1"/>
            </p:cNvSpPr>
            <p:nvPr/>
          </p:nvSpPr>
          <p:spPr bwMode="auto">
            <a:xfrm>
              <a:off x="137" y="100"/>
              <a:ext cx="4172" cy="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>
                  <a:solidFill>
                    <a:srgbClr val="5D5D5D"/>
                  </a:solidFill>
                  <a:latin typeface="Verdana" panose="020B0604030504040204" pitchFamily="34" charset="0"/>
                  <a:sym typeface="Verdana" panose="020B0604030504040204" pitchFamily="34" charset="0"/>
                </a:rPr>
                <a:t>类图</a:t>
              </a:r>
              <a:endParaRPr lang="zh-CN" altLang="en-US"/>
            </a:p>
          </p:txBody>
        </p:sp>
        <p:pic>
          <p:nvPicPr>
            <p:cNvPr id="8202" name="Picture 10" descr="初始类图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" y="1929"/>
              <a:ext cx="9883" cy="2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203" name="Picture 11" descr="初始类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7"/>
          <a:stretch>
            <a:fillRect/>
          </a:stretch>
        </p:blipFill>
        <p:spPr bwMode="auto">
          <a:xfrm>
            <a:off x="-12700" y="339725"/>
            <a:ext cx="8972550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711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顺序图-注册</a:t>
            </a:r>
          </a:p>
        </p:txBody>
      </p:sp>
      <p:sp>
        <p:nvSpPr>
          <p:cNvPr id="9220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9221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2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9223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4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922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9226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9227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9228" name="Picture 12" descr="初始顺序图注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492250"/>
            <a:ext cx="4895850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3" descr="初始顺序图注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0"/>
            <a:ext cx="78168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701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3" name="TextBox 12"/>
          <p:cNvSpPr>
            <a:spLocks noChangeArrowheads="1"/>
          </p:cNvSpPr>
          <p:nvPr/>
        </p:nvSpPr>
        <p:spPr bwMode="auto">
          <a:xfrm>
            <a:off x="2282825" y="906463"/>
            <a:ext cx="26495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顺序图-登录</a:t>
            </a:r>
          </a:p>
        </p:txBody>
      </p:sp>
      <p:sp>
        <p:nvSpPr>
          <p:cNvPr id="10244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0245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6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0247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8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024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0250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0251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0252" name="Picture 12" descr="初始顺序图登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492250"/>
            <a:ext cx="6397625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19847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8"/>
          <p:cNvSpPr>
            <a:spLocks noChangeArrowheads="1"/>
          </p:cNvSpPr>
          <p:nvPr/>
        </p:nvSpPr>
        <p:spPr bwMode="auto">
          <a:xfrm>
            <a:off x="2195513" y="842963"/>
            <a:ext cx="6553200" cy="3960812"/>
          </a:xfrm>
          <a:prstGeom prst="rect">
            <a:avLst/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7" name="TextBox 12"/>
          <p:cNvSpPr>
            <a:spLocks noChangeArrowheads="1"/>
          </p:cNvSpPr>
          <p:nvPr/>
        </p:nvSpPr>
        <p:spPr bwMode="auto">
          <a:xfrm>
            <a:off x="2282825" y="906463"/>
            <a:ext cx="3873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顺序图-发布投票</a:t>
            </a:r>
          </a:p>
        </p:txBody>
      </p:sp>
      <p:sp>
        <p:nvSpPr>
          <p:cNvPr id="11268" name="五边形 13"/>
          <p:cNvSpPr>
            <a:spLocks noChangeArrowheads="1"/>
          </p:cNvSpPr>
          <p:nvPr/>
        </p:nvSpPr>
        <p:spPr bwMode="auto">
          <a:xfrm>
            <a:off x="0" y="1060450"/>
            <a:ext cx="1908175" cy="503238"/>
          </a:xfrm>
          <a:prstGeom prst="homePlate">
            <a:avLst>
              <a:gd name="adj" fmla="val 94795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用况图</a:t>
            </a:r>
          </a:p>
        </p:txBody>
      </p:sp>
      <p:sp>
        <p:nvSpPr>
          <p:cNvPr id="11269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2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0" name="五边形 16"/>
          <p:cNvSpPr>
            <a:spLocks noChangeArrowheads="1"/>
          </p:cNvSpPr>
          <p:nvPr/>
        </p:nvSpPr>
        <p:spPr bwMode="auto">
          <a:xfrm>
            <a:off x="0" y="2319338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E8E8E8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顺序图</a:t>
            </a:r>
          </a:p>
        </p:txBody>
      </p:sp>
      <p:sp>
        <p:nvSpPr>
          <p:cNvPr id="11271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4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2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>
                <a:solidFill>
                  <a:srgbClr val="5D5D5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Verdana" panose="020B0604030504040204" pitchFamily="34" charset="0"/>
              </a:rPr>
              <a:t>Part 5</a:t>
            </a:r>
            <a:endParaRPr lang="zh-CN" altLang="en-US">
              <a:solidFill>
                <a:srgbClr val="5D5D5D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1273" name="五边形 15"/>
          <p:cNvSpPr>
            <a:spLocks noChangeArrowheads="1"/>
          </p:cNvSpPr>
          <p:nvPr/>
        </p:nvSpPr>
        <p:spPr bwMode="auto">
          <a:xfrm>
            <a:off x="0" y="1689100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类图</a:t>
            </a:r>
          </a:p>
        </p:txBody>
      </p:sp>
      <p:sp>
        <p:nvSpPr>
          <p:cNvPr id="11274" name="五边形 17"/>
          <p:cNvSpPr>
            <a:spLocks noChangeArrowheads="1"/>
          </p:cNvSpPr>
          <p:nvPr/>
        </p:nvSpPr>
        <p:spPr bwMode="auto">
          <a:xfrm>
            <a:off x="0" y="2949575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状态图</a:t>
            </a:r>
          </a:p>
        </p:txBody>
      </p:sp>
      <p:sp>
        <p:nvSpPr>
          <p:cNvPr id="11275" name="五边形 18"/>
          <p:cNvSpPr>
            <a:spLocks noChangeArrowheads="1"/>
          </p:cNvSpPr>
          <p:nvPr/>
        </p:nvSpPr>
        <p:spPr bwMode="auto">
          <a:xfrm>
            <a:off x="0" y="3579813"/>
            <a:ext cx="1908175" cy="504825"/>
          </a:xfrm>
          <a:prstGeom prst="homePlate">
            <a:avLst>
              <a:gd name="adj" fmla="val 94497"/>
            </a:avLst>
          </a:pr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>
                <a:solidFill>
                  <a:srgbClr val="5D5D5D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包图</a:t>
            </a:r>
          </a:p>
        </p:txBody>
      </p:sp>
      <p:pic>
        <p:nvPicPr>
          <p:cNvPr id="11276" name="Picture 12" descr="初始顺序图发布投票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635125"/>
            <a:ext cx="5459412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 descr="初始顺序图发布投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838"/>
            <a:ext cx="9144000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7102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818</Words>
  <Application>Microsoft Office PowerPoint</Application>
  <PresentationFormat>全屏显示(16:9)</PresentationFormat>
  <Paragraphs>309</Paragraphs>
  <Slides>41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宋体</vt:lpstr>
      <vt:lpstr>Calibri</vt:lpstr>
      <vt:lpstr>Verdana</vt:lpstr>
      <vt:lpstr>Times New Roman</vt:lpstr>
      <vt:lpstr>Arial</vt:lpstr>
      <vt:lpstr>微软雅黑</vt:lpstr>
      <vt:lpstr>Office 主题</vt:lpstr>
      <vt:lpstr>文档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陈可心</cp:lastModifiedBy>
  <cp:revision>32</cp:revision>
  <dcterms:created xsi:type="dcterms:W3CDTF">2011-10-28T12:05:49Z</dcterms:created>
  <dcterms:modified xsi:type="dcterms:W3CDTF">2015-05-21T06:44:32Z</dcterms:modified>
</cp:coreProperties>
</file>